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3167E-8A3D-4527-87C9-5FC0E484D61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377AFD-79AF-48EF-A259-871F543A1D52}">
      <dgm:prSet custT="1"/>
      <dgm:spPr/>
      <dgm:t>
        <a:bodyPr/>
        <a:lstStyle/>
        <a:p>
          <a:pPr rtl="1"/>
          <a:r>
            <a:rPr lang="he-IL" sz="2400" smtClean="0"/>
            <a:t>לכל 2 תלמידים תוצמד ערכת רובוט להרכבה </a:t>
          </a:r>
          <a:endParaRPr lang="he-IL" sz="2400" dirty="0" smtClean="0"/>
        </a:p>
      </dgm:t>
    </dgm:pt>
    <dgm:pt modelId="{80D590D3-6083-4B5E-B40F-4E6F4864BA99}" type="parTrans" cxnId="{E9BA3C7E-F0AC-4CE2-8F6D-FD193C8C44F3}">
      <dgm:prSet/>
      <dgm:spPr/>
      <dgm:t>
        <a:bodyPr/>
        <a:lstStyle/>
        <a:p>
          <a:pPr rtl="1"/>
          <a:endParaRPr lang="he-IL" sz="2400"/>
        </a:p>
      </dgm:t>
    </dgm:pt>
    <dgm:pt modelId="{CE6CA8E4-1A19-4BE6-8437-D152FDBABBFD}" type="sibTrans" cxnId="{E9BA3C7E-F0AC-4CE2-8F6D-FD193C8C44F3}">
      <dgm:prSet/>
      <dgm:spPr/>
      <dgm:t>
        <a:bodyPr/>
        <a:lstStyle/>
        <a:p>
          <a:pPr rtl="1"/>
          <a:endParaRPr lang="he-IL" sz="2400"/>
        </a:p>
      </dgm:t>
    </dgm:pt>
    <dgm:pt modelId="{846E042A-3707-4E07-82D5-EA52F2F6ABBC}">
      <dgm:prSet custT="1"/>
      <dgm:spPr/>
      <dgm:t>
        <a:bodyPr/>
        <a:lstStyle/>
        <a:p>
          <a:pPr rtl="1"/>
          <a:r>
            <a:rPr lang="he-IL" sz="2400" smtClean="0"/>
            <a:t>הכרת יכולות הרובוט ותפעולו ע"י שלט </a:t>
          </a:r>
          <a:r>
            <a:rPr lang="en-US" sz="2400" smtClean="0"/>
            <a:t>IR</a:t>
          </a:r>
          <a:r>
            <a:rPr lang="he-IL" sz="2400" smtClean="0"/>
            <a:t> וגם באפליקציה בנייד. </a:t>
          </a:r>
          <a:endParaRPr lang="he-IL" sz="2400" dirty="0" smtClean="0"/>
        </a:p>
      </dgm:t>
    </dgm:pt>
    <dgm:pt modelId="{A93AB9EE-DE58-4690-8379-D8FEDDBD4F24}" type="parTrans" cxnId="{653EFC9F-130D-4858-A4CD-EB9B2C4F9BFB}">
      <dgm:prSet/>
      <dgm:spPr/>
      <dgm:t>
        <a:bodyPr/>
        <a:lstStyle/>
        <a:p>
          <a:pPr rtl="1"/>
          <a:endParaRPr lang="he-IL" sz="2400"/>
        </a:p>
      </dgm:t>
    </dgm:pt>
    <dgm:pt modelId="{921CB1D4-E568-4E40-8639-EBA22F9DF717}" type="sibTrans" cxnId="{653EFC9F-130D-4858-A4CD-EB9B2C4F9BFB}">
      <dgm:prSet/>
      <dgm:spPr/>
      <dgm:t>
        <a:bodyPr/>
        <a:lstStyle/>
        <a:p>
          <a:pPr rtl="1"/>
          <a:endParaRPr lang="he-IL" sz="2400"/>
        </a:p>
      </dgm:t>
    </dgm:pt>
    <dgm:pt modelId="{54FE9559-EF7A-4819-83ED-C9E3C1008039}">
      <dgm:prSet custT="1"/>
      <dgm:spPr/>
      <dgm:t>
        <a:bodyPr/>
        <a:lstStyle/>
        <a:p>
          <a:pPr rtl="1"/>
          <a:r>
            <a:rPr lang="he-IL" sz="2400" smtClean="0"/>
            <a:t>הכרת המערכת הרובוטית ומרכיביה. </a:t>
          </a:r>
          <a:endParaRPr lang="he-IL" sz="2400" dirty="0" smtClean="0"/>
        </a:p>
      </dgm:t>
    </dgm:pt>
    <dgm:pt modelId="{2CF837A5-29EF-429D-9679-E6BE01E7D507}" type="parTrans" cxnId="{ED86B130-C98B-4996-AD27-1EAAB1C02AD7}">
      <dgm:prSet/>
      <dgm:spPr/>
      <dgm:t>
        <a:bodyPr/>
        <a:lstStyle/>
        <a:p>
          <a:pPr rtl="1"/>
          <a:endParaRPr lang="he-IL" sz="2400"/>
        </a:p>
      </dgm:t>
    </dgm:pt>
    <dgm:pt modelId="{7F8AAD0F-F5F9-4D9A-90FC-DC5441189CFA}" type="sibTrans" cxnId="{ED86B130-C98B-4996-AD27-1EAAB1C02AD7}">
      <dgm:prSet/>
      <dgm:spPr/>
      <dgm:t>
        <a:bodyPr/>
        <a:lstStyle/>
        <a:p>
          <a:pPr rtl="1"/>
          <a:endParaRPr lang="he-IL" sz="2400"/>
        </a:p>
      </dgm:t>
    </dgm:pt>
    <dgm:pt modelId="{D07AD06E-7C64-4849-8BD3-4C5E891BEC69}">
      <dgm:prSet custT="1"/>
      <dgm:spPr/>
      <dgm:t>
        <a:bodyPr/>
        <a:lstStyle/>
        <a:p>
          <a:pPr rtl="1"/>
          <a:r>
            <a:rPr lang="he-IL" sz="2400" smtClean="0"/>
            <a:t>לימוד מבוא למחשב ושפת תכנות. (כולל סייבר, אלגוריתם ותרשים זרימה). </a:t>
          </a:r>
          <a:endParaRPr lang="he-IL" sz="2400" dirty="0" smtClean="0"/>
        </a:p>
      </dgm:t>
    </dgm:pt>
    <dgm:pt modelId="{601E58B4-38AE-41BD-9D9A-5E6674CFA834}" type="parTrans" cxnId="{C4781282-BECD-4CA6-958F-C0F1F19CFD56}">
      <dgm:prSet/>
      <dgm:spPr/>
      <dgm:t>
        <a:bodyPr/>
        <a:lstStyle/>
        <a:p>
          <a:pPr rtl="1"/>
          <a:endParaRPr lang="he-IL" sz="2400"/>
        </a:p>
      </dgm:t>
    </dgm:pt>
    <dgm:pt modelId="{4BD549B7-5551-4AA1-A6E9-3CFEAC32B26C}" type="sibTrans" cxnId="{C4781282-BECD-4CA6-958F-C0F1F19CFD56}">
      <dgm:prSet/>
      <dgm:spPr/>
      <dgm:t>
        <a:bodyPr/>
        <a:lstStyle/>
        <a:p>
          <a:pPr rtl="1"/>
          <a:endParaRPr lang="he-IL" sz="2400"/>
        </a:p>
      </dgm:t>
    </dgm:pt>
    <dgm:pt modelId="{0A92B440-6564-475C-9218-5B407EA15DD3}">
      <dgm:prSet custT="1"/>
      <dgm:spPr/>
      <dgm:t>
        <a:bodyPr/>
        <a:lstStyle/>
        <a:p>
          <a:pPr rtl="1"/>
          <a:r>
            <a:rPr lang="he-IL" sz="2400" smtClean="0"/>
            <a:t>הכרת התכנות הוויזואלי: </a:t>
          </a:r>
          <a:r>
            <a:rPr lang="en-US" sz="2400" smtClean="0"/>
            <a:t>Microsoft Makecode</a:t>
          </a:r>
          <a:r>
            <a:rPr lang="he-IL" sz="2400" smtClean="0"/>
            <a:t> ותרגול.</a:t>
          </a:r>
          <a:endParaRPr lang="he-IL" sz="2400" dirty="0" smtClean="0"/>
        </a:p>
      </dgm:t>
    </dgm:pt>
    <dgm:pt modelId="{3D7A9979-14EE-4D5F-B5E2-F09D9746D138}" type="parTrans" cxnId="{A8471647-1E9D-4790-9FEC-5A87B4597229}">
      <dgm:prSet/>
      <dgm:spPr/>
      <dgm:t>
        <a:bodyPr/>
        <a:lstStyle/>
        <a:p>
          <a:pPr rtl="1"/>
          <a:endParaRPr lang="he-IL" sz="2400"/>
        </a:p>
      </dgm:t>
    </dgm:pt>
    <dgm:pt modelId="{635401F8-8AC4-47DD-BDAF-7CF4DBAAA2E8}" type="sibTrans" cxnId="{A8471647-1E9D-4790-9FEC-5A87B4597229}">
      <dgm:prSet/>
      <dgm:spPr/>
      <dgm:t>
        <a:bodyPr/>
        <a:lstStyle/>
        <a:p>
          <a:pPr rtl="1"/>
          <a:endParaRPr lang="he-IL" sz="2400"/>
        </a:p>
      </dgm:t>
    </dgm:pt>
    <dgm:pt modelId="{09A711E4-DD85-4525-8F46-C7BB4EFA47E4}">
      <dgm:prSet custT="1"/>
      <dgm:spPr/>
      <dgm:t>
        <a:bodyPr/>
        <a:lstStyle/>
        <a:p>
          <a:pPr rtl="1"/>
          <a:r>
            <a:rPr lang="he-IL" sz="2400" smtClean="0"/>
            <a:t>תכנות מתקדם. </a:t>
          </a:r>
          <a:endParaRPr lang="he-IL" sz="2400" dirty="0" smtClean="0"/>
        </a:p>
      </dgm:t>
    </dgm:pt>
    <dgm:pt modelId="{9D3C5AC9-6ECC-4194-81AA-C5DBEBC91FD7}" type="parTrans" cxnId="{19BB6FBF-C708-4D99-8E79-85322C2828F2}">
      <dgm:prSet/>
      <dgm:spPr/>
      <dgm:t>
        <a:bodyPr/>
        <a:lstStyle/>
        <a:p>
          <a:pPr rtl="1"/>
          <a:endParaRPr lang="he-IL" sz="2400"/>
        </a:p>
      </dgm:t>
    </dgm:pt>
    <dgm:pt modelId="{23CC148C-8A07-4A15-AB2E-D08082EE24BB}" type="sibTrans" cxnId="{19BB6FBF-C708-4D99-8E79-85322C2828F2}">
      <dgm:prSet/>
      <dgm:spPr/>
      <dgm:t>
        <a:bodyPr/>
        <a:lstStyle/>
        <a:p>
          <a:pPr rtl="1"/>
          <a:endParaRPr lang="he-IL" sz="2400"/>
        </a:p>
      </dgm:t>
    </dgm:pt>
    <dgm:pt modelId="{35503D2A-81D2-4234-B364-001C0D893363}">
      <dgm:prSet custT="1"/>
      <dgm:spPr/>
      <dgm:t>
        <a:bodyPr/>
        <a:lstStyle/>
        <a:p>
          <a:pPr rtl="1"/>
          <a:r>
            <a:rPr lang="he-IL" sz="2400" smtClean="0"/>
            <a:t>פרוייקטים מתקדמים. </a:t>
          </a:r>
          <a:endParaRPr lang="he-IL" sz="2400" dirty="0" smtClean="0"/>
        </a:p>
      </dgm:t>
    </dgm:pt>
    <dgm:pt modelId="{F2DFE658-09F1-4846-99A8-F46168A2368F}" type="parTrans" cxnId="{B6FB3D9D-2D09-4244-897F-EB1EA3F05E86}">
      <dgm:prSet/>
      <dgm:spPr/>
      <dgm:t>
        <a:bodyPr/>
        <a:lstStyle/>
        <a:p>
          <a:pPr rtl="1"/>
          <a:endParaRPr lang="he-IL" sz="2400"/>
        </a:p>
      </dgm:t>
    </dgm:pt>
    <dgm:pt modelId="{F434E3B3-4551-4122-8D32-84F5B6A517E0}" type="sibTrans" cxnId="{B6FB3D9D-2D09-4244-897F-EB1EA3F05E86}">
      <dgm:prSet/>
      <dgm:spPr/>
      <dgm:t>
        <a:bodyPr/>
        <a:lstStyle/>
        <a:p>
          <a:pPr rtl="1"/>
          <a:endParaRPr lang="he-IL" sz="2400"/>
        </a:p>
      </dgm:t>
    </dgm:pt>
    <dgm:pt modelId="{EE245B74-D97E-4CDB-9B4B-AB7E055BA76F}" type="pres">
      <dgm:prSet presAssocID="{7C73167E-8A3D-4527-87C9-5FC0E484D6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5951F53-E7AD-4AAA-9507-EF1A6B66A904}" type="pres">
      <dgm:prSet presAssocID="{03377AFD-79AF-48EF-A259-871F543A1D5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7508755-4027-4181-AFD8-CA0EB1188B66}" type="pres">
      <dgm:prSet presAssocID="{CE6CA8E4-1A19-4BE6-8437-D152FDBABBFD}" presName="spacer" presStyleCnt="0"/>
      <dgm:spPr/>
    </dgm:pt>
    <dgm:pt modelId="{8D214561-8347-457D-A628-96C74E504320}" type="pres">
      <dgm:prSet presAssocID="{846E042A-3707-4E07-82D5-EA52F2F6ABB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A889023-0618-4852-A708-14EAF4EF4BA9}" type="pres">
      <dgm:prSet presAssocID="{921CB1D4-E568-4E40-8639-EBA22F9DF717}" presName="spacer" presStyleCnt="0"/>
      <dgm:spPr/>
    </dgm:pt>
    <dgm:pt modelId="{7353F8D1-B4A0-4064-85F1-E5AC9DEC2B7F}" type="pres">
      <dgm:prSet presAssocID="{54FE9559-EF7A-4819-83ED-C9E3C100803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8BC5E4-027F-4E04-AB9A-0E9BDA6C3646}" type="pres">
      <dgm:prSet presAssocID="{7F8AAD0F-F5F9-4D9A-90FC-DC5441189CFA}" presName="spacer" presStyleCnt="0"/>
      <dgm:spPr/>
    </dgm:pt>
    <dgm:pt modelId="{F282EAA8-11E2-4C27-8E8B-74725B21CE2D}" type="pres">
      <dgm:prSet presAssocID="{D07AD06E-7C64-4849-8BD3-4C5E891BEC6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7F75B-48F8-426A-8A9C-EBAF10380D05}" type="pres">
      <dgm:prSet presAssocID="{4BD549B7-5551-4AA1-A6E9-3CFEAC32B26C}" presName="spacer" presStyleCnt="0"/>
      <dgm:spPr/>
    </dgm:pt>
    <dgm:pt modelId="{242A9969-CD09-43EF-91CF-0CCC61DE6252}" type="pres">
      <dgm:prSet presAssocID="{0A92B440-6564-475C-9218-5B407EA15DD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F051D3-49C2-45A3-9556-F08BEE0530C4}" type="pres">
      <dgm:prSet presAssocID="{635401F8-8AC4-47DD-BDAF-7CF4DBAAA2E8}" presName="spacer" presStyleCnt="0"/>
      <dgm:spPr/>
    </dgm:pt>
    <dgm:pt modelId="{FB12AB4A-20AE-4D56-B006-C54B96D3CC3D}" type="pres">
      <dgm:prSet presAssocID="{09A711E4-DD85-4525-8F46-C7BB4EFA47E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886A978-5364-4BA9-8DD9-95C3FFB2D7EF}" type="pres">
      <dgm:prSet presAssocID="{23CC148C-8A07-4A15-AB2E-D08082EE24BB}" presName="spacer" presStyleCnt="0"/>
      <dgm:spPr/>
    </dgm:pt>
    <dgm:pt modelId="{D56D150E-801F-4002-8DEF-8A521FF63AEA}" type="pres">
      <dgm:prSet presAssocID="{35503D2A-81D2-4234-B364-001C0D89336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9BB6FBF-C708-4D99-8E79-85322C2828F2}" srcId="{7C73167E-8A3D-4527-87C9-5FC0E484D61C}" destId="{09A711E4-DD85-4525-8F46-C7BB4EFA47E4}" srcOrd="5" destOrd="0" parTransId="{9D3C5AC9-6ECC-4194-81AA-C5DBEBC91FD7}" sibTransId="{23CC148C-8A07-4A15-AB2E-D08082EE24BB}"/>
    <dgm:cxn modelId="{E9BA3C7E-F0AC-4CE2-8F6D-FD193C8C44F3}" srcId="{7C73167E-8A3D-4527-87C9-5FC0E484D61C}" destId="{03377AFD-79AF-48EF-A259-871F543A1D52}" srcOrd="0" destOrd="0" parTransId="{80D590D3-6083-4B5E-B40F-4E6F4864BA99}" sibTransId="{CE6CA8E4-1A19-4BE6-8437-D152FDBABBFD}"/>
    <dgm:cxn modelId="{A1DCC2CB-E2DC-485A-B98D-B3911572A6A2}" type="presOf" srcId="{7C73167E-8A3D-4527-87C9-5FC0E484D61C}" destId="{EE245B74-D97E-4CDB-9B4B-AB7E055BA76F}" srcOrd="0" destOrd="0" presId="urn:microsoft.com/office/officeart/2005/8/layout/vList2"/>
    <dgm:cxn modelId="{ED86B130-C98B-4996-AD27-1EAAB1C02AD7}" srcId="{7C73167E-8A3D-4527-87C9-5FC0E484D61C}" destId="{54FE9559-EF7A-4819-83ED-C9E3C1008039}" srcOrd="2" destOrd="0" parTransId="{2CF837A5-29EF-429D-9679-E6BE01E7D507}" sibTransId="{7F8AAD0F-F5F9-4D9A-90FC-DC5441189CFA}"/>
    <dgm:cxn modelId="{32C86B53-68C2-44B1-A189-4E386C91FC30}" type="presOf" srcId="{D07AD06E-7C64-4849-8BD3-4C5E891BEC69}" destId="{F282EAA8-11E2-4C27-8E8B-74725B21CE2D}" srcOrd="0" destOrd="0" presId="urn:microsoft.com/office/officeart/2005/8/layout/vList2"/>
    <dgm:cxn modelId="{B6FB3D9D-2D09-4244-897F-EB1EA3F05E86}" srcId="{7C73167E-8A3D-4527-87C9-5FC0E484D61C}" destId="{35503D2A-81D2-4234-B364-001C0D893363}" srcOrd="6" destOrd="0" parTransId="{F2DFE658-09F1-4846-99A8-F46168A2368F}" sibTransId="{F434E3B3-4551-4122-8D32-84F5B6A517E0}"/>
    <dgm:cxn modelId="{DA9C7426-00FC-40CC-80AE-400B58864B70}" type="presOf" srcId="{03377AFD-79AF-48EF-A259-871F543A1D52}" destId="{E5951F53-E7AD-4AAA-9507-EF1A6B66A904}" srcOrd="0" destOrd="0" presId="urn:microsoft.com/office/officeart/2005/8/layout/vList2"/>
    <dgm:cxn modelId="{793A3D3F-87C3-4312-AB93-1EBEE851767F}" type="presOf" srcId="{35503D2A-81D2-4234-B364-001C0D893363}" destId="{D56D150E-801F-4002-8DEF-8A521FF63AEA}" srcOrd="0" destOrd="0" presId="urn:microsoft.com/office/officeart/2005/8/layout/vList2"/>
    <dgm:cxn modelId="{22454B88-4436-4073-9501-D52B3A45DD04}" type="presOf" srcId="{846E042A-3707-4E07-82D5-EA52F2F6ABBC}" destId="{8D214561-8347-457D-A628-96C74E504320}" srcOrd="0" destOrd="0" presId="urn:microsoft.com/office/officeart/2005/8/layout/vList2"/>
    <dgm:cxn modelId="{B9F7912A-4944-4B3A-8B88-3FC90012A853}" type="presOf" srcId="{09A711E4-DD85-4525-8F46-C7BB4EFA47E4}" destId="{FB12AB4A-20AE-4D56-B006-C54B96D3CC3D}" srcOrd="0" destOrd="0" presId="urn:microsoft.com/office/officeart/2005/8/layout/vList2"/>
    <dgm:cxn modelId="{E220A71E-FEF9-426E-BE22-B7555E7E762C}" type="presOf" srcId="{0A92B440-6564-475C-9218-5B407EA15DD3}" destId="{242A9969-CD09-43EF-91CF-0CCC61DE6252}" srcOrd="0" destOrd="0" presId="urn:microsoft.com/office/officeart/2005/8/layout/vList2"/>
    <dgm:cxn modelId="{C4781282-BECD-4CA6-958F-C0F1F19CFD56}" srcId="{7C73167E-8A3D-4527-87C9-5FC0E484D61C}" destId="{D07AD06E-7C64-4849-8BD3-4C5E891BEC69}" srcOrd="3" destOrd="0" parTransId="{601E58B4-38AE-41BD-9D9A-5E6674CFA834}" sibTransId="{4BD549B7-5551-4AA1-A6E9-3CFEAC32B26C}"/>
    <dgm:cxn modelId="{653EFC9F-130D-4858-A4CD-EB9B2C4F9BFB}" srcId="{7C73167E-8A3D-4527-87C9-5FC0E484D61C}" destId="{846E042A-3707-4E07-82D5-EA52F2F6ABBC}" srcOrd="1" destOrd="0" parTransId="{A93AB9EE-DE58-4690-8379-D8FEDDBD4F24}" sibTransId="{921CB1D4-E568-4E40-8639-EBA22F9DF717}"/>
    <dgm:cxn modelId="{A8471647-1E9D-4790-9FEC-5A87B4597229}" srcId="{7C73167E-8A3D-4527-87C9-5FC0E484D61C}" destId="{0A92B440-6564-475C-9218-5B407EA15DD3}" srcOrd="4" destOrd="0" parTransId="{3D7A9979-14EE-4D5F-B5E2-F09D9746D138}" sibTransId="{635401F8-8AC4-47DD-BDAF-7CF4DBAAA2E8}"/>
    <dgm:cxn modelId="{C0886118-6059-4265-89DB-19393E542DEA}" type="presOf" srcId="{54FE9559-EF7A-4819-83ED-C9E3C1008039}" destId="{7353F8D1-B4A0-4064-85F1-E5AC9DEC2B7F}" srcOrd="0" destOrd="0" presId="urn:microsoft.com/office/officeart/2005/8/layout/vList2"/>
    <dgm:cxn modelId="{5678A382-A625-486A-A734-A40AB949006C}" type="presParOf" srcId="{EE245B74-D97E-4CDB-9B4B-AB7E055BA76F}" destId="{E5951F53-E7AD-4AAA-9507-EF1A6B66A904}" srcOrd="0" destOrd="0" presId="urn:microsoft.com/office/officeart/2005/8/layout/vList2"/>
    <dgm:cxn modelId="{9D16822D-8349-414F-A4A9-DF9DC75BCED8}" type="presParOf" srcId="{EE245B74-D97E-4CDB-9B4B-AB7E055BA76F}" destId="{57508755-4027-4181-AFD8-CA0EB1188B66}" srcOrd="1" destOrd="0" presId="urn:microsoft.com/office/officeart/2005/8/layout/vList2"/>
    <dgm:cxn modelId="{7B5CB1E5-7F99-4156-BBAE-FB5DDEA4E706}" type="presParOf" srcId="{EE245B74-D97E-4CDB-9B4B-AB7E055BA76F}" destId="{8D214561-8347-457D-A628-96C74E504320}" srcOrd="2" destOrd="0" presId="urn:microsoft.com/office/officeart/2005/8/layout/vList2"/>
    <dgm:cxn modelId="{679C52B1-22E3-48BF-A4C1-49E0EBF9284B}" type="presParOf" srcId="{EE245B74-D97E-4CDB-9B4B-AB7E055BA76F}" destId="{6A889023-0618-4852-A708-14EAF4EF4BA9}" srcOrd="3" destOrd="0" presId="urn:microsoft.com/office/officeart/2005/8/layout/vList2"/>
    <dgm:cxn modelId="{0070CA7D-F428-42B9-AEB5-66A05EE5CA92}" type="presParOf" srcId="{EE245B74-D97E-4CDB-9B4B-AB7E055BA76F}" destId="{7353F8D1-B4A0-4064-85F1-E5AC9DEC2B7F}" srcOrd="4" destOrd="0" presId="urn:microsoft.com/office/officeart/2005/8/layout/vList2"/>
    <dgm:cxn modelId="{F2CF6F9C-6705-48E3-8401-5CEA2C4733B9}" type="presParOf" srcId="{EE245B74-D97E-4CDB-9B4B-AB7E055BA76F}" destId="{108BC5E4-027F-4E04-AB9A-0E9BDA6C3646}" srcOrd="5" destOrd="0" presId="urn:microsoft.com/office/officeart/2005/8/layout/vList2"/>
    <dgm:cxn modelId="{755DB188-4A42-4940-843C-9A0D058BF8E6}" type="presParOf" srcId="{EE245B74-D97E-4CDB-9B4B-AB7E055BA76F}" destId="{F282EAA8-11E2-4C27-8E8B-74725B21CE2D}" srcOrd="6" destOrd="0" presId="urn:microsoft.com/office/officeart/2005/8/layout/vList2"/>
    <dgm:cxn modelId="{A8899D30-2C27-4B38-94EA-FDF9A9BCE31F}" type="presParOf" srcId="{EE245B74-D97E-4CDB-9B4B-AB7E055BA76F}" destId="{12C7F75B-48F8-426A-8A9C-EBAF10380D05}" srcOrd="7" destOrd="0" presId="urn:microsoft.com/office/officeart/2005/8/layout/vList2"/>
    <dgm:cxn modelId="{E72D47F0-3688-4967-8515-F0E6547EFF1A}" type="presParOf" srcId="{EE245B74-D97E-4CDB-9B4B-AB7E055BA76F}" destId="{242A9969-CD09-43EF-91CF-0CCC61DE6252}" srcOrd="8" destOrd="0" presId="urn:microsoft.com/office/officeart/2005/8/layout/vList2"/>
    <dgm:cxn modelId="{A03659CA-9366-4C27-8334-8C71C064F805}" type="presParOf" srcId="{EE245B74-D97E-4CDB-9B4B-AB7E055BA76F}" destId="{24F051D3-49C2-45A3-9556-F08BEE0530C4}" srcOrd="9" destOrd="0" presId="urn:microsoft.com/office/officeart/2005/8/layout/vList2"/>
    <dgm:cxn modelId="{023D4D86-3239-4756-A802-C750D149ABF6}" type="presParOf" srcId="{EE245B74-D97E-4CDB-9B4B-AB7E055BA76F}" destId="{FB12AB4A-20AE-4D56-B006-C54B96D3CC3D}" srcOrd="10" destOrd="0" presId="urn:microsoft.com/office/officeart/2005/8/layout/vList2"/>
    <dgm:cxn modelId="{82A6040B-60BF-42A4-9B11-8B317D0B42C9}" type="presParOf" srcId="{EE245B74-D97E-4CDB-9B4B-AB7E055BA76F}" destId="{F886A978-5364-4BA9-8DD9-95C3FFB2D7EF}" srcOrd="11" destOrd="0" presId="urn:microsoft.com/office/officeart/2005/8/layout/vList2"/>
    <dgm:cxn modelId="{5B9C74A8-84C1-4D3F-A2B1-6D5B175E1559}" type="presParOf" srcId="{EE245B74-D97E-4CDB-9B4B-AB7E055BA76F}" destId="{D56D150E-801F-4002-8DEF-8A521FF63AE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2A0FA92-5146-497A-99A2-A71A39BE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53DD1199-3F8A-48B5-9139-36AF4837D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361FB8C3-4C49-415F-90B1-56DA27DF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F59C079-353D-42EC-BA0F-72E9B983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3C6313D1-7703-4EFA-98CC-E7D3EB83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68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A21856-04EA-4408-953B-DD0ACB4B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65A74150-36B5-4AAC-BA1F-085CC3F3D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0D509F38-6FEC-4768-A15C-02AA6876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687E0EB2-CD85-483B-8D15-3836F747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089BDE96-AFA7-44CD-A220-483B5CD7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28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F6B250C1-E818-443E-85B0-03E8D627F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B75837D3-4C5D-4DFA-B1DE-5955C342C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F00A661-9FB6-43DF-A8D8-181830F5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C57D380-B952-4B0F-8E8E-56D2B872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E456049-DF5D-4BA8-B676-DC7422DC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52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737B300-67A8-4FE0-A8A8-F052BE08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9A418E3-8C48-4016-A897-FEA01697B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2A4C2E1-1B5A-4DFB-A235-9BF048FD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EFB5F52-B6F5-43FD-B2EC-8C697C00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1E9A5417-A7E0-4E6E-9DF0-1DEE0ADF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1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20066B6-59D9-4E69-8463-5F6DF862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39C2BD64-C73C-439E-8E66-E848A6C1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B3AE634-A4B3-4DAC-9712-BB6A6500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CD966FE-9844-4AC6-9FFA-5A76835E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7754D801-41CB-452A-B849-5089D3E3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683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7F71C20-7CD4-4137-93C5-17DF48C1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E0A76DB-A519-43F1-97DB-05FD28091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A02E768F-0916-4DB6-BA12-0C6088D4C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DA5D042A-C5E5-448B-B521-0AF6EF49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147D1775-82DB-4778-8137-C3460F94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404B7B87-56C6-4CF2-BF57-8DF512C0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949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2BFA08F-9106-417E-A5EF-6D845656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147BE805-AA43-4147-91B3-4A07E681F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25967657-07A3-4B98-8439-EF6522126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26C7CEF4-68A3-405E-A1DB-5D40A3BC0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6996C5C0-B1F1-4E04-B7E8-E6A6BCF7D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99DB905D-4A55-4A34-B7A1-E7CDE022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E4B2CB22-0A3C-4E5C-91C4-6ABB123D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B2F86F59-3964-4DEA-A815-1C7183CE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036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E739BD9-877F-4BF0-A889-B386B82D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5D827390-DE88-4252-B6BE-07386647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B772C228-91A6-443B-BC6E-1444EC91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9CE8AD15-FFA8-4AD3-9FDF-A0DA36C7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323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09A386BE-1EB3-405E-B712-FE6CC9D9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88301291-585D-4C6E-A1B8-4133A113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30EFD6E2-F8B5-453F-8FA7-ED5B64A5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717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0E6BC5-8F0A-4312-97BC-7C13175B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D07A73E-E09B-4B7E-BBED-FBC786A3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0AF6C473-AF8F-4690-A909-03A289FF0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409BF176-B56A-4E8C-8016-41E71AC1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9DD0EB7A-D573-48EC-A615-D1C41B24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DBD78190-B1F1-43E7-B015-7A646618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254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46996C0-EF55-439B-9564-46440E9F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4F338B3E-4B85-4E6E-8A93-DB977DDF9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7F67DA2F-5799-477F-8943-9CB9E19E6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F3A9E59E-4A80-4E5B-BDF1-64EB1843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773CC71D-F47E-4493-98EB-0FE2A38C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D7C1B03C-C29A-41EF-A795-BCED8D0D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549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3D90F11E-499A-4A85-BBDE-ADA7EAF4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B2841A5A-BCE4-45B3-B4B1-DA1F9B9E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A045CDC4-459F-41F8-A3C1-7951D6192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ABFE76D-8ADD-46FC-A53D-E0B49A034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9113DCF7-010D-4B18-9E8A-85B6D4A8F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34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youtu.be/GbhtK1d39G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youtu.be/xVuTiAz8Hs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youtu.be/AlzAOvvEwZ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2C138A0-F8A6-4698-8710-6453CC230F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5574CB8-EEC3-4365-A82B-A38FDFA9A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430" y="1739151"/>
            <a:ext cx="6236625" cy="3305041"/>
          </a:xfrm>
        </p:spPr>
        <p:txBody>
          <a:bodyPr anchor="t">
            <a:normAutofit fontScale="90000"/>
          </a:bodyPr>
          <a:lstStyle/>
          <a:p>
            <a:r>
              <a:rPr lang="he-IL" sz="3600" b="1" dirty="0" err="1">
                <a:solidFill>
                  <a:srgbClr val="002060"/>
                </a:solidFill>
              </a:rPr>
              <a:t>תוכנית</a:t>
            </a:r>
            <a:r>
              <a:rPr lang="he-IL" sz="3600" b="1" dirty="0">
                <a:solidFill>
                  <a:srgbClr val="002060"/>
                </a:solidFill>
              </a:rPr>
              <a:t> לימודי העשרה אינטראקטיביים </a:t>
            </a:r>
            <a:br>
              <a:rPr lang="he-IL" sz="3600" b="1" dirty="0">
                <a:solidFill>
                  <a:srgbClr val="002060"/>
                </a:solidFill>
              </a:rPr>
            </a:br>
            <a:r>
              <a:rPr lang="he-IL" sz="3600" b="1" dirty="0">
                <a:solidFill>
                  <a:srgbClr val="002060"/>
                </a:solidFill>
              </a:rPr>
              <a:t>לתלמידי כיתות ז' – ט'</a:t>
            </a:r>
            <a:br>
              <a:rPr lang="he-IL" sz="3600" b="1" dirty="0">
                <a:solidFill>
                  <a:srgbClr val="002060"/>
                </a:solidFill>
              </a:rPr>
            </a:br>
            <a:r>
              <a:rPr lang="he-IL" sz="6600" b="1" dirty="0">
                <a:solidFill>
                  <a:srgbClr val="002060"/>
                </a:solidFill>
              </a:rPr>
              <a:t>בנושאי רובוטיקה ומחשבים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A97701AC-1F66-486B-89B2-C85FC11F2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34"/>
          <a:stretch/>
        </p:blipFill>
        <p:spPr>
          <a:xfrm>
            <a:off x="7658100" y="928201"/>
            <a:ext cx="3800393" cy="49269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1A8C29A-0E55-4109-A79A-3780FE9A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002060"/>
                </a:solidFill>
              </a:rPr>
              <a:t>על מוביל התוכנית: קובי דהן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8D21B59-EEF1-4835-BAEE-C55A1E36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b="1" dirty="0"/>
              <a:t>השכלה רלוונטית:</a:t>
            </a:r>
          </a:p>
          <a:p>
            <a:pPr lvl="1"/>
            <a:r>
              <a:rPr lang="he-IL" sz="2800" dirty="0"/>
              <a:t>מהנדס אלקטרוניקה</a:t>
            </a:r>
            <a:endParaRPr lang="he-IL" sz="2800" b="1" dirty="0"/>
          </a:p>
          <a:p>
            <a:pPr lvl="1"/>
            <a:r>
              <a:rPr lang="he-IL" sz="2800" dirty="0"/>
              <a:t>הנדסאי פיסיקה ואלקטרו-אופטיקה</a:t>
            </a:r>
          </a:p>
          <a:p>
            <a:pPr lvl="1"/>
            <a:r>
              <a:rPr lang="he-IL" sz="2800" dirty="0"/>
              <a:t>תעודת הוראה </a:t>
            </a:r>
            <a:r>
              <a:rPr lang="he-IL" sz="2800" dirty="0" err="1"/>
              <a:t>ורשיון</a:t>
            </a:r>
            <a:r>
              <a:rPr lang="he-IL" sz="2800" dirty="0"/>
              <a:t> הוראה</a:t>
            </a:r>
            <a:endParaRPr lang="he-IL" sz="3200" dirty="0"/>
          </a:p>
          <a:p>
            <a:r>
              <a:rPr lang="he-IL" sz="3200" b="1" dirty="0" err="1"/>
              <a:t>נסיון</a:t>
            </a:r>
            <a:r>
              <a:rPr lang="he-IL" sz="3200" b="1" dirty="0"/>
              <a:t> בהוראה:</a:t>
            </a:r>
          </a:p>
          <a:p>
            <a:pPr lvl="1"/>
            <a:r>
              <a:rPr lang="he-IL" sz="2800" dirty="0"/>
              <a:t>29 שנות עבודה בהוראת מתימטיקה, פיסיקה ורובוטיקה.</a:t>
            </a:r>
          </a:p>
          <a:p>
            <a:pPr lvl="1"/>
            <a:r>
              <a:rPr lang="he-IL" sz="2800" dirty="0"/>
              <a:t>הקמת ותפעול מגמות רובוטיקה ב-3 בתי ספר.</a:t>
            </a:r>
          </a:p>
          <a:p>
            <a:pPr lvl="1"/>
            <a:r>
              <a:rPr lang="he-IL" sz="2800" dirty="0"/>
              <a:t>הובלת </a:t>
            </a:r>
            <a:r>
              <a:rPr lang="he-IL" sz="2800" dirty="0" err="1"/>
              <a:t>פרוייקטים</a:t>
            </a:r>
            <a:r>
              <a:rPr lang="he-IL" sz="2800" dirty="0"/>
              <a:t>: </a:t>
            </a:r>
            <a:r>
              <a:rPr lang="en-US" sz="2800" dirty="0"/>
              <a:t>FLL</a:t>
            </a:r>
            <a:r>
              <a:rPr lang="he-IL" sz="2800" dirty="0"/>
              <a:t>, </a:t>
            </a:r>
            <a:r>
              <a:rPr lang="en-US" sz="2800" dirty="0"/>
              <a:t>FRC</a:t>
            </a:r>
            <a:r>
              <a:rPr lang="he-IL" sz="2800" dirty="0"/>
              <a:t>, </a:t>
            </a:r>
            <a:r>
              <a:rPr lang="he-IL" sz="2800" dirty="0" err="1"/>
              <a:t>רובונר</a:t>
            </a:r>
            <a:r>
              <a:rPr lang="he-IL" sz="2800" dirty="0"/>
              <a:t>, </a:t>
            </a:r>
            <a:r>
              <a:rPr lang="he-IL" sz="2800" dirty="0" err="1"/>
              <a:t>רחפנים</a:t>
            </a:r>
            <a:r>
              <a:rPr lang="he-IL" sz="2800" dirty="0"/>
              <a:t> ורכב אוטונומי. 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F570704A-8A3F-4C7A-8230-89BEE589C2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709" y="280203"/>
            <a:ext cx="1193494" cy="15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F570704A-8A3F-4C7A-8230-89BEE589C2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011" y="598889"/>
            <a:ext cx="1193494" cy="1545422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1A8C29A-0E55-4109-A79A-3780FE9A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595" y="232757"/>
            <a:ext cx="10515600" cy="1017357"/>
          </a:xfrm>
        </p:spPr>
        <p:txBody>
          <a:bodyPr/>
          <a:lstStyle/>
          <a:p>
            <a:r>
              <a:rPr lang="he-IL" dirty="0"/>
              <a:t>על המגמה  - יעדים מרכזיים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8D21B59-EEF1-4835-BAEE-C55A1E36C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504" y="1371600"/>
            <a:ext cx="10443691" cy="5486400"/>
          </a:xfrm>
        </p:spPr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002060"/>
                </a:solidFill>
              </a:rPr>
              <a:t>העבודה עם הרובוטים המהווים עבור הילדים משחק, תפתח מגוון יכולות בשילוב פרמטרים אורייניים ומתמטיים בסיסיים במהות הפרויקטים (שימוש ברובוט ככלי טכנולוגי להשגת היעדים</a:t>
            </a:r>
            <a:r>
              <a:rPr lang="he-IL" b="1" dirty="0" smtClean="0">
                <a:solidFill>
                  <a:srgbClr val="002060"/>
                </a:solidFill>
              </a:rPr>
              <a:t>):</a:t>
            </a:r>
          </a:p>
          <a:p>
            <a:pPr lvl="1"/>
            <a:r>
              <a:rPr lang="he-IL" dirty="0"/>
              <a:t>מושגי התניה (אם-אז). </a:t>
            </a:r>
          </a:p>
          <a:p>
            <a:pPr lvl="1"/>
            <a:r>
              <a:rPr lang="he-IL" dirty="0"/>
              <a:t>הכרת המושגים: תוכנה, שפת תכנות, אלגוריתם, תרשים זרימה ועוד. </a:t>
            </a:r>
          </a:p>
          <a:p>
            <a:pPr lvl="1"/>
            <a:r>
              <a:rPr lang="he-IL" dirty="0"/>
              <a:t>פיתוח יכולת לפתרון בעיות</a:t>
            </a:r>
          </a:p>
          <a:p>
            <a:pPr lvl="1"/>
            <a:r>
              <a:rPr lang="he-IL" dirty="0"/>
              <a:t>חשיבות התכנון ובניית תכניות</a:t>
            </a:r>
          </a:p>
          <a:p>
            <a:pPr lvl="1"/>
            <a:r>
              <a:rPr lang="he-IL" dirty="0"/>
              <a:t>פיתוח יכולת לעבודת צוות</a:t>
            </a:r>
          </a:p>
          <a:p>
            <a:pPr lvl="1"/>
            <a:r>
              <a:rPr lang="he-IL" dirty="0"/>
              <a:t>התמודדות עם כישלונות</a:t>
            </a:r>
          </a:p>
          <a:p>
            <a:pPr lvl="1"/>
            <a:r>
              <a:rPr lang="he-IL" dirty="0"/>
              <a:t>לימוד והבנת מושגים מהעולם הטכנולוגי </a:t>
            </a:r>
            <a:r>
              <a:rPr lang="en-US" dirty="0"/>
              <a:t>-STEM)</a:t>
            </a:r>
            <a:r>
              <a:rPr lang="he-IL" dirty="0"/>
              <a:t> מדע, טכנולוגיה, הנדסה ומתימטיקה)</a:t>
            </a:r>
            <a:endParaRPr lang="en-US" dirty="0"/>
          </a:p>
          <a:p>
            <a:pPr lvl="1"/>
            <a:r>
              <a:rPr lang="he-IL" dirty="0"/>
              <a:t>רכישת הצלחות והעצמת תחושת המסוגלות האישית</a:t>
            </a:r>
          </a:p>
          <a:p>
            <a:pPr marL="0" indent="0">
              <a:buNone/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0137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F5E6DA6-33CA-4F1A-937F-69458707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069" y="211822"/>
            <a:ext cx="6357851" cy="1325563"/>
          </a:xfrm>
        </p:spPr>
        <p:txBody>
          <a:bodyPr/>
          <a:lstStyle/>
          <a:p>
            <a:pPr algn="ctr"/>
            <a:r>
              <a:rPr lang="he-IL" dirty="0" smtClean="0"/>
              <a:t>חזון ודרכי פעולה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A422988-150C-462D-9B2A-C9826515B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784" y="1665915"/>
            <a:ext cx="10104735" cy="4743197"/>
          </a:xfrm>
        </p:spPr>
        <p:txBody>
          <a:bodyPr/>
          <a:lstStyle/>
          <a:p>
            <a:pPr marL="342900" indent="-342900"/>
            <a:r>
              <a:rPr lang="he-IL" dirty="0"/>
              <a:t>לכל קבוצת גיל (שכבה) יותאם רובוט לביצוע מטלות עם אתגר מתפתח. (מהשלב הלימודי חוויתי דרך משחק ועד לשלב ההבנה הלוגית.). </a:t>
            </a:r>
          </a:p>
          <a:p>
            <a:pPr marL="342900" indent="-342900"/>
            <a:r>
              <a:rPr lang="he-IL" dirty="0"/>
              <a:t>הפעילות תלווה במצגות עם מבוא, פירוט המשימות והעשרה מדעית טכנולוגית המותאמת לשכבת הגיל. </a:t>
            </a:r>
          </a:p>
          <a:p>
            <a:pPr marL="342900" indent="-342900"/>
            <a:r>
              <a:rPr lang="he-IL" dirty="0"/>
              <a:t>התוכנית מנווטת את התלמיד ללימוד תכנות בסביבה הגרפית של הרובוט, בדרגת קושי הדרגתית במסגרת </a:t>
            </a:r>
            <a:r>
              <a:rPr lang="he-IL" dirty="0" err="1"/>
              <a:t>כייפית</a:t>
            </a:r>
            <a:r>
              <a:rPr lang="he-IL" dirty="0"/>
              <a:t> ומאתגרת של הנאה. </a:t>
            </a:r>
          </a:p>
          <a:p>
            <a:pPr marL="342900" indent="-342900"/>
            <a:r>
              <a:rPr lang="he-IL" dirty="0"/>
              <a:t>במסגרת התוכנית ישולבו גם שיעורים מתקדמים בנושאי מחשבים. בקבוצות מתקדמות יכלול תכנות בשפה טקסטואלית ( </a:t>
            </a:r>
            <a:r>
              <a:rPr lang="en-US" dirty="0"/>
              <a:t>Python</a:t>
            </a:r>
            <a:r>
              <a:rPr lang="he-IL" dirty="0"/>
              <a:t> או </a:t>
            </a:r>
            <a:r>
              <a:rPr lang="en-US" dirty="0" err="1"/>
              <a:t>Javascript</a:t>
            </a:r>
            <a:r>
              <a:rPr lang="he-IL" dirty="0"/>
              <a:t> ). 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3511A623-8F45-4736-B304-32DDB9FF5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65" y="340353"/>
            <a:ext cx="119492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645A628-F54A-4E74-B294-F161E6CC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e-IL" sz="4000">
                <a:solidFill>
                  <a:srgbClr val="FFFFFF"/>
                </a:solidFill>
              </a:rPr>
              <a:t>מה נעשה השנה ?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4ADBE72-DD4B-47EC-BF2A-40E5405F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4" y="280100"/>
            <a:ext cx="936896" cy="1209361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03829" y="2673588"/>
            <a:ext cx="6532266" cy="3943343"/>
          </a:xfrm>
        </p:spPr>
        <p:txBody>
          <a:bodyPr/>
          <a:lstStyle/>
          <a:p>
            <a:pPr lvl="1"/>
            <a:r>
              <a:rPr lang="he-IL" sz="2800" dirty="0"/>
              <a:t>לכל שכבה נבחרה פלטפורמת רובוט נייד, המבוקר ע"י בקר </a:t>
            </a:r>
            <a:r>
              <a:rPr lang="he-IL" sz="2800" b="1" u="sng" dirty="0"/>
              <a:t>מיקרו-ביט</a:t>
            </a:r>
            <a:r>
              <a:rPr lang="he-IL" sz="2800" dirty="0"/>
              <a:t>. </a:t>
            </a:r>
          </a:p>
          <a:p>
            <a:pPr lvl="1"/>
            <a:r>
              <a:rPr lang="he-IL" sz="2800" dirty="0"/>
              <a:t>כרטיס המיקרו-ביט הוא בעצם מחשב זעיר, המאפשר פיתוח בעזרת מגוון שפות תכנות: תכנות ויזואלי, בלוקים, או מבוסס טקסט: </a:t>
            </a:r>
            <a:r>
              <a:rPr lang="en-US" sz="2800" dirty="0"/>
              <a:t>PYTHON</a:t>
            </a:r>
            <a:r>
              <a:rPr lang="he-IL" sz="2800" dirty="0"/>
              <a:t> ו-  </a:t>
            </a:r>
            <a:r>
              <a:rPr lang="en-US" sz="2800" dirty="0"/>
              <a:t>JavaScript</a:t>
            </a:r>
            <a:r>
              <a:rPr lang="he-IL" sz="2800" dirty="0"/>
              <a:t>. </a:t>
            </a:r>
          </a:p>
          <a:p>
            <a:pPr lvl="1"/>
            <a:r>
              <a:rPr lang="he-IL" sz="2800" dirty="0"/>
              <a:t>באמצעות כרטיס </a:t>
            </a:r>
            <a:r>
              <a:rPr lang="he-IL" sz="2800" dirty="0" err="1"/>
              <a:t>המיקרוביט</a:t>
            </a:r>
            <a:r>
              <a:rPr lang="he-IL" sz="2800" dirty="0"/>
              <a:t>, נגרום לרכב הרובוטי לבצע פעולות פשוטות עד מורכבות מאוד.    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3" y="2753936"/>
            <a:ext cx="3824883" cy="32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297797-5C89-4791-8204-AB071FA1F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8CF8412-B81B-4C4F-B49D-71A1D8AF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779" y="429150"/>
            <a:ext cx="4804064" cy="753071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/>
              <a:t>במסגרת השיעורים: </a:t>
            </a:r>
            <a:endParaRPr lang="he-IL" sz="4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xmlns="" id="{69584B72-7FCD-4ED3-A7EA-187A2E89D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537013"/>
              </p:ext>
            </p:extLst>
          </p:nvPr>
        </p:nvGraphicFramePr>
        <p:xfrm>
          <a:off x="3823460" y="1415334"/>
          <a:ext cx="7716896" cy="520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2B680BF7-7EC2-43BE-BDDB-D2812C875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57" y="183648"/>
            <a:ext cx="119492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645A628-F54A-4E74-B294-F161E6CC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 err="1" smtClean="0">
                <a:solidFill>
                  <a:srgbClr val="FFFFFF"/>
                </a:solidFill>
              </a:rPr>
              <a:t>פרוייקט</a:t>
            </a:r>
            <a:r>
              <a:rPr lang="he-IL" sz="4000" dirty="0" smtClean="0">
                <a:solidFill>
                  <a:srgbClr val="FFFFFF"/>
                </a:solidFill>
              </a:rPr>
              <a:t> מרכזי לשכבה ז' סביב רובוט</a:t>
            </a:r>
            <a:endParaRPr lang="he-IL" sz="4000" dirty="0">
              <a:solidFill>
                <a:srgbClr val="FFFFFF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4ADBE72-DD4B-47EC-BF2A-40E5405F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4" y="280100"/>
            <a:ext cx="936896" cy="1209361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15840" y="2673588"/>
            <a:ext cx="7020255" cy="3943343"/>
          </a:xfrm>
        </p:spPr>
        <p:txBody>
          <a:bodyPr/>
          <a:lstStyle/>
          <a:p>
            <a:r>
              <a:rPr lang="he-IL" sz="4000" b="1" dirty="0" err="1">
                <a:solidFill>
                  <a:srgbClr val="7030A0"/>
                </a:solidFill>
              </a:rPr>
              <a:t>טייני</a:t>
            </a:r>
            <a:r>
              <a:rPr lang="he-IL" sz="4000" b="1" dirty="0">
                <a:solidFill>
                  <a:srgbClr val="7030A0"/>
                </a:solidFill>
              </a:rPr>
              <a:t>-ביט   </a:t>
            </a:r>
            <a:r>
              <a:rPr lang="en-US" sz="4000" b="1" dirty="0">
                <a:solidFill>
                  <a:srgbClr val="7030A0"/>
                </a:solidFill>
              </a:rPr>
              <a:t>Tiny-bit</a:t>
            </a:r>
            <a:endParaRPr lang="he-IL" sz="4000" b="1" dirty="0">
              <a:solidFill>
                <a:srgbClr val="7030A0"/>
              </a:solidFill>
            </a:endParaRPr>
          </a:p>
          <a:p>
            <a:pPr lvl="1"/>
            <a:r>
              <a:rPr lang="he-IL" sz="2800" dirty="0"/>
              <a:t>פלטפורמת רובוט נייד בעל שני גלגלים, מבוקר ע"י בקר </a:t>
            </a:r>
            <a:r>
              <a:rPr lang="he-IL" sz="2800" b="1" u="sng" dirty="0"/>
              <a:t>מיקרו-ביט</a:t>
            </a:r>
            <a:r>
              <a:rPr lang="he-IL" sz="2800" dirty="0"/>
              <a:t>. נבנה ע"י התלמידים מחלקים שמתחברים באופן פשוט ונוח להרכבה.       </a:t>
            </a:r>
          </a:p>
          <a:p>
            <a:pPr lvl="1"/>
            <a:r>
              <a:rPr lang="he-IL" sz="2800" dirty="0"/>
              <a:t>    לרובוט מגוון חיישנים: קירבה, מסלול, אור, קול ועוד. </a:t>
            </a:r>
          </a:p>
          <a:p>
            <a:pPr lvl="1"/>
            <a:r>
              <a:rPr lang="he-IL" sz="2800" dirty="0"/>
              <a:t>    סרטון הדגמה: </a:t>
            </a:r>
            <a:r>
              <a:rPr lang="en-US" sz="2800" dirty="0"/>
              <a:t> </a:t>
            </a:r>
            <a:r>
              <a:rPr lang="en-US" sz="2800" dirty="0">
                <a:hlinkClick r:id="rId4"/>
              </a:rPr>
              <a:t>https://youtu.be/GbhtK1d39Go</a:t>
            </a:r>
            <a:r>
              <a:rPr lang="en-US" sz="2800" dirty="0"/>
              <a:t>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29" y="2855430"/>
            <a:ext cx="4459532" cy="33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645A628-F54A-4E74-B294-F161E6CC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22" y="765717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 err="1" smtClean="0">
                <a:solidFill>
                  <a:srgbClr val="FFFFFF"/>
                </a:solidFill>
              </a:rPr>
              <a:t>פרוייקט</a:t>
            </a:r>
            <a:r>
              <a:rPr lang="he-IL" sz="4000" dirty="0" smtClean="0">
                <a:solidFill>
                  <a:srgbClr val="FFFFFF"/>
                </a:solidFill>
              </a:rPr>
              <a:t> מרכזי לשכבה ח' סביב רובוט</a:t>
            </a:r>
            <a:endParaRPr lang="he-IL" sz="4000" dirty="0">
              <a:solidFill>
                <a:srgbClr val="FFFFFF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4ADBE72-DD4B-47EC-BF2A-40E5405F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4" y="280100"/>
            <a:ext cx="936896" cy="1209361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15840" y="2464526"/>
            <a:ext cx="7020255" cy="4393474"/>
          </a:xfrm>
        </p:spPr>
        <p:txBody>
          <a:bodyPr>
            <a:normAutofit fontScale="85000" lnSpcReduction="10000"/>
          </a:bodyPr>
          <a:lstStyle/>
          <a:p>
            <a:r>
              <a:rPr lang="he-IL" sz="4000" b="1" dirty="0" err="1">
                <a:solidFill>
                  <a:srgbClr val="7030A0"/>
                </a:solidFill>
              </a:rPr>
              <a:t>בילדינג</a:t>
            </a:r>
            <a:r>
              <a:rPr lang="he-IL" sz="4000" b="1" dirty="0">
                <a:solidFill>
                  <a:srgbClr val="7030A0"/>
                </a:solidFill>
              </a:rPr>
              <a:t> ביט  </a:t>
            </a:r>
            <a:r>
              <a:rPr lang="en-US" sz="4000" b="1" dirty="0">
                <a:solidFill>
                  <a:srgbClr val="7030A0"/>
                </a:solidFill>
              </a:rPr>
              <a:t>Building-bit</a:t>
            </a:r>
            <a:endParaRPr lang="he-IL" sz="4000" b="1" dirty="0">
              <a:solidFill>
                <a:srgbClr val="7030A0"/>
              </a:solidFill>
            </a:endParaRPr>
          </a:p>
          <a:p>
            <a:pPr lvl="1"/>
            <a:r>
              <a:rPr lang="he-IL" sz="2800" dirty="0"/>
              <a:t>ערכת רובוטיקה עם 9 פלטפורמות רובוטיות שונות לבנייה, מבוקר ע"י בקר </a:t>
            </a:r>
            <a:r>
              <a:rPr lang="he-IL" sz="2800" b="1" u="sng" dirty="0"/>
              <a:t>מיקרו-ביט</a:t>
            </a:r>
            <a:r>
              <a:rPr lang="he-IL" sz="2800" dirty="0"/>
              <a:t>. נבנה ע"י התלמידים מחלקי לגו שמתחברים באופן פשוט או מורכב להרכבה- תלוי בפלטפורמה שנבחרה.  </a:t>
            </a:r>
          </a:p>
          <a:p>
            <a:pPr lvl="1"/>
            <a:r>
              <a:rPr lang="he-IL" sz="2800" dirty="0"/>
              <a:t>הרובוט ניתן לתכנות מרמת הבסיס של תכנות ויזואלי ועד </a:t>
            </a:r>
            <a:r>
              <a:rPr lang="en-US" sz="2800" dirty="0"/>
              <a:t>PYTHON</a:t>
            </a:r>
            <a:r>
              <a:rPr lang="he-IL" sz="2800" dirty="0"/>
              <a:t>. </a:t>
            </a:r>
          </a:p>
          <a:p>
            <a:pPr lvl="1"/>
            <a:r>
              <a:rPr lang="he-IL" sz="2800" dirty="0"/>
              <a:t>מתאים לצרכים הלימודיים של תלמידים מרמות שונות: מביצוע פעולות פשוטות עד מורכבות מאוד, לפי צרכי ובחירת הלומד.        </a:t>
            </a:r>
          </a:p>
          <a:p>
            <a:pPr lvl="1"/>
            <a:r>
              <a:rPr lang="he-IL" sz="2800" dirty="0"/>
              <a:t>    לרובוט מגוון חיישנים: קירבה, מסלול, אור, קול ועוד. </a:t>
            </a:r>
          </a:p>
          <a:p>
            <a:pPr lvl="1"/>
            <a:r>
              <a:rPr lang="he-IL" sz="2800" dirty="0"/>
              <a:t>    סרטון הדגמה: </a:t>
            </a:r>
            <a:r>
              <a:rPr lang="en-US" sz="2800" dirty="0"/>
              <a:t> </a:t>
            </a:r>
            <a:r>
              <a:rPr lang="en-US" sz="2800" dirty="0">
                <a:hlinkClick r:id="rId4"/>
              </a:rPr>
              <a:t>https://youtu.be/xVuTiAz8HsU</a:t>
            </a:r>
            <a:r>
              <a:rPr lang="en-US" sz="2800" dirty="0"/>
              <a:t>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3" y="2464526"/>
            <a:ext cx="4481713" cy="40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645A628-F54A-4E74-B294-F161E6CC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 err="1" smtClean="0">
                <a:solidFill>
                  <a:srgbClr val="FFFFFF"/>
                </a:solidFill>
              </a:rPr>
              <a:t>פרוייקט</a:t>
            </a:r>
            <a:r>
              <a:rPr lang="he-IL" sz="4000" dirty="0" smtClean="0">
                <a:solidFill>
                  <a:srgbClr val="FFFFFF"/>
                </a:solidFill>
              </a:rPr>
              <a:t> מרכזי לשכבה ט' סביב רובוט</a:t>
            </a:r>
            <a:endParaRPr lang="he-IL" sz="4000" dirty="0">
              <a:solidFill>
                <a:srgbClr val="FFFFFF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4ADBE72-DD4B-47EC-BF2A-40E5405F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4" y="280100"/>
            <a:ext cx="936896" cy="1209361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370217" y="2621285"/>
            <a:ext cx="8465879" cy="4058194"/>
          </a:xfrm>
        </p:spPr>
        <p:txBody>
          <a:bodyPr>
            <a:normAutofit fontScale="92500" lnSpcReduction="20000"/>
          </a:bodyPr>
          <a:lstStyle/>
          <a:p>
            <a:r>
              <a:rPr lang="he-IL" sz="4000" b="1" dirty="0">
                <a:solidFill>
                  <a:srgbClr val="7030A0"/>
                </a:solidFill>
              </a:rPr>
              <a:t>הלו-</a:t>
            </a:r>
            <a:r>
              <a:rPr lang="he-IL" sz="4000" b="1" dirty="0" err="1">
                <a:solidFill>
                  <a:srgbClr val="7030A0"/>
                </a:solidFill>
              </a:rPr>
              <a:t>בוט</a:t>
            </a:r>
            <a:r>
              <a:rPr lang="he-IL" sz="4000" b="1" dirty="0">
                <a:solidFill>
                  <a:srgbClr val="7030A0"/>
                </a:solidFill>
              </a:rPr>
              <a:t>   </a:t>
            </a:r>
            <a:r>
              <a:rPr lang="en-US" sz="4000" b="1" dirty="0" err="1">
                <a:solidFill>
                  <a:srgbClr val="7030A0"/>
                </a:solidFill>
              </a:rPr>
              <a:t>Hellobot</a:t>
            </a:r>
            <a:endParaRPr lang="he-IL" sz="4000" b="1" dirty="0">
              <a:solidFill>
                <a:srgbClr val="7030A0"/>
              </a:solidFill>
            </a:endParaRPr>
          </a:p>
          <a:p>
            <a:pPr lvl="1"/>
            <a:r>
              <a:rPr lang="he-IL" sz="2800" dirty="0"/>
              <a:t>פלטפורמת רובוט נייד בעל שני גלגלים, מבוקר ע"י בקר </a:t>
            </a:r>
            <a:r>
              <a:rPr lang="he-IL" sz="2800" b="1" u="sng" dirty="0"/>
              <a:t>מיקרו-ביט</a:t>
            </a:r>
            <a:r>
              <a:rPr lang="he-IL" sz="2800" dirty="0"/>
              <a:t>. נבנה ע"י התלמידים מחלקי מתכת שמתחברים באופן נוח להרכבה. (מגיע ב-3 צורות: זרוע, כף טרקטור ומלקחיים). </a:t>
            </a:r>
          </a:p>
          <a:p>
            <a:pPr lvl="1"/>
            <a:r>
              <a:rPr lang="he-IL" sz="2800" dirty="0"/>
              <a:t>הרובוט ניתן לתכנות מרמת הבסיס של תכנות ויזואלי ועד </a:t>
            </a:r>
            <a:r>
              <a:rPr lang="en-US" sz="2800" dirty="0"/>
              <a:t>PYTHON</a:t>
            </a:r>
            <a:r>
              <a:rPr lang="he-IL" sz="2800" dirty="0"/>
              <a:t>. </a:t>
            </a:r>
          </a:p>
          <a:p>
            <a:pPr lvl="1"/>
            <a:r>
              <a:rPr lang="he-IL" sz="2800" dirty="0"/>
              <a:t>מתאים לצרכים הלימודיים של תלמידים מרמות שונות: מביצוע פעולות פשוטות עד מורכבות מאוד, לפי צרכי ובחירת הלומד.        </a:t>
            </a:r>
          </a:p>
          <a:p>
            <a:pPr lvl="1"/>
            <a:r>
              <a:rPr lang="he-IL" sz="2800" dirty="0"/>
              <a:t>    לרובוט מגוון חיישנים: קירבה, מסלול, אור, קול ועוד. </a:t>
            </a:r>
          </a:p>
          <a:p>
            <a:pPr lvl="1"/>
            <a:r>
              <a:rPr lang="he-IL" sz="2800" dirty="0"/>
              <a:t>    סרטון הדגמה</a:t>
            </a:r>
            <a:r>
              <a:rPr lang="en-US" sz="2800" dirty="0"/>
              <a:t> </a:t>
            </a:r>
            <a:r>
              <a:rPr lang="he-IL" sz="2800" dirty="0"/>
              <a:t> </a:t>
            </a:r>
            <a:r>
              <a:rPr lang="en-US" sz="2800" dirty="0">
                <a:hlinkClick r:id="rId4"/>
              </a:rPr>
              <a:t>https://youtu.be/AlzAOvvEwZc</a:t>
            </a:r>
            <a:r>
              <a:rPr lang="he-IL" sz="2800" dirty="0"/>
              <a:t> 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74164"/>
            <a:ext cx="3622766" cy="39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571</Words>
  <Application>Microsoft Office PowerPoint</Application>
  <PresentationFormat>מסך רחב</PresentationFormat>
  <Paragraphs>56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ערכת נושא Office</vt:lpstr>
      <vt:lpstr>תוכנית לימודי העשרה אינטראקטיביים  לתלמידי כיתות ז' – ט' בנושאי רובוטיקה ומחשבים  </vt:lpstr>
      <vt:lpstr>על מוביל התוכנית: קובי דהן</vt:lpstr>
      <vt:lpstr>על המגמה  - יעדים מרכזיים </vt:lpstr>
      <vt:lpstr>חזון ודרכי פעולה</vt:lpstr>
      <vt:lpstr>מה נעשה השנה ? </vt:lpstr>
      <vt:lpstr>במסגרת השיעורים: </vt:lpstr>
      <vt:lpstr>פרוייקט מרכזי לשכבה ז' סביב רובוט</vt:lpstr>
      <vt:lpstr>פרוייקט מרכזי לשכבה ח' סביב רובוט</vt:lpstr>
      <vt:lpstr>פרוייקט מרכזי לשכבה ט' סביב רובוט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שם המגמה</dc:title>
  <dc:creator>ronit</dc:creator>
  <cp:lastModifiedBy>Klein</cp:lastModifiedBy>
  <cp:revision>10</cp:revision>
  <dcterms:created xsi:type="dcterms:W3CDTF">2020-09-06T07:27:51Z</dcterms:created>
  <dcterms:modified xsi:type="dcterms:W3CDTF">2020-09-13T14:51:24Z</dcterms:modified>
</cp:coreProperties>
</file>